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Was Prathueng" charset="1" panose="02000000000000000000"/>
      <p:regular r:id="rId21"/>
    </p:embeddedFont>
    <p:embeddedFont>
      <p:font typeface="Pompiere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ghH4XmSA.mp4" Type="http://schemas.microsoft.com/office/2007/relationships/media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jpeg" Type="http://schemas.openxmlformats.org/officeDocument/2006/relationships/image"/><Relationship Id="rId9" Target="../media/VAGghH4XmSA.mp4" Type="http://schemas.openxmlformats.org/officeDocument/2006/relationships/video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jpe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pythontutor.com/render.html#mode=display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www.iacr.org/archive/ches2011/69170311/69170311.pdf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13" Target="../media/image12.jpeg" Type="http://schemas.openxmlformats.org/officeDocument/2006/relationships/image"/><Relationship Id="rId14" Target="../media/image13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jpeg" Type="http://schemas.openxmlformats.org/officeDocument/2006/relationships/image"/><Relationship Id="rId9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1609" y="-3294860"/>
            <a:ext cx="6882777" cy="6753725"/>
          </a:xfrm>
          <a:custGeom>
            <a:avLst/>
            <a:gdLst/>
            <a:ahLst/>
            <a:cxnLst/>
            <a:rect r="r" b="b" t="t" l="l"/>
            <a:pathLst>
              <a:path h="6753725" w="6882777">
                <a:moveTo>
                  <a:pt x="0" y="0"/>
                </a:moveTo>
                <a:lnTo>
                  <a:pt x="6882777" y="0"/>
                </a:lnTo>
                <a:lnTo>
                  <a:pt x="6882777" y="6753725"/>
                </a:lnTo>
                <a:lnTo>
                  <a:pt x="0" y="6753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70666">
            <a:off x="924560" y="1391863"/>
            <a:ext cx="4938582" cy="4134005"/>
          </a:xfrm>
          <a:custGeom>
            <a:avLst/>
            <a:gdLst/>
            <a:ahLst/>
            <a:cxnLst/>
            <a:rect r="r" b="b" t="t" l="l"/>
            <a:pathLst>
              <a:path h="4134005" w="4938582">
                <a:moveTo>
                  <a:pt x="4938582" y="0"/>
                </a:moveTo>
                <a:lnTo>
                  <a:pt x="0" y="0"/>
                </a:lnTo>
                <a:lnTo>
                  <a:pt x="0" y="4134005"/>
                </a:lnTo>
                <a:lnTo>
                  <a:pt x="4938582" y="4134005"/>
                </a:lnTo>
                <a:lnTo>
                  <a:pt x="493858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1694749" y="2256094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1"/>
                </a:moveTo>
                <a:lnTo>
                  <a:pt x="3644094" y="3115701"/>
                </a:lnTo>
                <a:lnTo>
                  <a:pt x="3644094" y="0"/>
                </a:lnTo>
                <a:lnTo>
                  <a:pt x="0" y="0"/>
                </a:lnTo>
                <a:lnTo>
                  <a:pt x="0" y="311570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75009" y="1508851"/>
            <a:ext cx="10137982" cy="230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2"/>
              </a:lnSpc>
            </a:pPr>
            <a:r>
              <a:rPr lang="en-US" sz="10400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Group 6</a:t>
            </a:r>
          </a:p>
          <a:p>
            <a:pPr algn="ctr">
              <a:lnSpc>
                <a:spcPts val="8112"/>
              </a:lnSpc>
            </a:pPr>
            <a:r>
              <a:rPr lang="en-US" sz="10400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Presentation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91699" y="4343985"/>
            <a:ext cx="11504602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SPONGENT HASH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2971810" y="615253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1"/>
                </a:moveTo>
                <a:lnTo>
                  <a:pt x="3644095" y="3115701"/>
                </a:lnTo>
                <a:lnTo>
                  <a:pt x="3644095" y="0"/>
                </a:lnTo>
                <a:lnTo>
                  <a:pt x="0" y="0"/>
                </a:lnTo>
                <a:lnTo>
                  <a:pt x="0" y="311570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2248" y="865646"/>
            <a:ext cx="17510620" cy="9133944"/>
            <a:chOff x="0" y="0"/>
            <a:chExt cx="4611851" cy="2405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11851" cy="2405648"/>
            </a:xfrm>
            <a:custGeom>
              <a:avLst/>
              <a:gdLst/>
              <a:ahLst/>
              <a:cxnLst/>
              <a:rect r="r" b="b" t="t" l="l"/>
              <a:pathLst>
                <a:path h="2405648" w="4611851">
                  <a:moveTo>
                    <a:pt x="0" y="0"/>
                  </a:moveTo>
                  <a:lnTo>
                    <a:pt x="4611851" y="0"/>
                  </a:lnTo>
                  <a:lnTo>
                    <a:pt x="4611851" y="2405648"/>
                  </a:lnTo>
                  <a:lnTo>
                    <a:pt x="0" y="2405648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611851" cy="2443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554" t="0" r="554" b="0"/>
          <a:stretch>
            <a:fillRect/>
          </a:stretch>
        </p:blipFill>
        <p:spPr>
          <a:xfrm flipH="false" flipV="false" rot="0">
            <a:off x="1922105" y="1222368"/>
            <a:ext cx="14772808" cy="842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4258851" y="2947608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0"/>
                </a:moveTo>
                <a:lnTo>
                  <a:pt x="3644095" y="3115700"/>
                </a:lnTo>
                <a:lnTo>
                  <a:pt x="3644095" y="0"/>
                </a:lnTo>
                <a:lnTo>
                  <a:pt x="0" y="0"/>
                </a:lnTo>
                <a:lnTo>
                  <a:pt x="0" y="311570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556554" y="2332355"/>
            <a:ext cx="8524345" cy="7061603"/>
            <a:chOff x="0" y="0"/>
            <a:chExt cx="2245095" cy="18598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095" cy="1859846"/>
            </a:xfrm>
            <a:custGeom>
              <a:avLst/>
              <a:gdLst/>
              <a:ahLst/>
              <a:cxnLst/>
              <a:rect r="r" b="b" t="t" l="l"/>
              <a:pathLst>
                <a:path h="1859846" w="2245095">
                  <a:moveTo>
                    <a:pt x="0" y="0"/>
                  </a:moveTo>
                  <a:lnTo>
                    <a:pt x="2245095" y="0"/>
                  </a:lnTo>
                  <a:lnTo>
                    <a:pt x="2245095" y="1859846"/>
                  </a:lnTo>
                  <a:lnTo>
                    <a:pt x="0" y="1859846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45095" cy="1897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53780" y="2852268"/>
            <a:ext cx="4900232" cy="4582464"/>
            <a:chOff x="0" y="0"/>
            <a:chExt cx="3794441" cy="35483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8"/>
              <a:stretch>
                <a:fillRect l="-25052" t="-54006" r="-16963" b="-74037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658042" y="3096366"/>
            <a:ext cx="8309015" cy="5668342"/>
          </a:xfrm>
          <a:custGeom>
            <a:avLst/>
            <a:gdLst/>
            <a:ahLst/>
            <a:cxnLst/>
            <a:rect r="r" b="b" t="t" l="l"/>
            <a:pathLst>
              <a:path h="5668342" w="8309015">
                <a:moveTo>
                  <a:pt x="0" y="0"/>
                </a:moveTo>
                <a:lnTo>
                  <a:pt x="8309016" y="0"/>
                </a:lnTo>
                <a:lnTo>
                  <a:pt x="8309016" y="5668342"/>
                </a:lnTo>
                <a:lnTo>
                  <a:pt x="0" y="56683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98238" y="1863618"/>
            <a:ext cx="6240977" cy="123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10075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Output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4258851" y="2947608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0"/>
                </a:moveTo>
                <a:lnTo>
                  <a:pt x="3644095" y="3115700"/>
                </a:lnTo>
                <a:lnTo>
                  <a:pt x="3644095" y="0"/>
                </a:lnTo>
                <a:lnTo>
                  <a:pt x="0" y="0"/>
                </a:lnTo>
                <a:lnTo>
                  <a:pt x="0" y="311570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69418" y="2180658"/>
            <a:ext cx="9080054" cy="822894"/>
            <a:chOff x="0" y="0"/>
            <a:chExt cx="2391454" cy="216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91454" cy="216729"/>
            </a:xfrm>
            <a:custGeom>
              <a:avLst/>
              <a:gdLst/>
              <a:ahLst/>
              <a:cxnLst/>
              <a:rect r="r" b="b" t="t" l="l"/>
              <a:pathLst>
                <a:path h="216729" w="2391454">
                  <a:moveTo>
                    <a:pt x="0" y="0"/>
                  </a:moveTo>
                  <a:lnTo>
                    <a:pt x="2391454" y="0"/>
                  </a:lnTo>
                  <a:lnTo>
                    <a:pt x="2391454" y="216729"/>
                  </a:lnTo>
                  <a:lnTo>
                    <a:pt x="0" y="216729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91454" cy="254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75102" y="557657"/>
            <a:ext cx="15737796" cy="123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10075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Visualize Spongent Working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369418" y="3930877"/>
            <a:ext cx="10903367" cy="5778345"/>
            <a:chOff x="0" y="0"/>
            <a:chExt cx="2871669" cy="15218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71669" cy="1521869"/>
            </a:xfrm>
            <a:custGeom>
              <a:avLst/>
              <a:gdLst/>
              <a:ahLst/>
              <a:cxnLst/>
              <a:rect r="r" b="b" t="t" l="l"/>
              <a:pathLst>
                <a:path h="1521869" w="2871669">
                  <a:moveTo>
                    <a:pt x="0" y="0"/>
                  </a:moveTo>
                  <a:lnTo>
                    <a:pt x="2871669" y="0"/>
                  </a:lnTo>
                  <a:lnTo>
                    <a:pt x="2871669" y="1521869"/>
                  </a:lnTo>
                  <a:lnTo>
                    <a:pt x="0" y="1521869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71669" cy="1559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15908" y="2342583"/>
            <a:ext cx="3120488" cy="689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7"/>
              </a:lnSpc>
            </a:pPr>
            <a:r>
              <a:rPr lang="en-US" sz="5599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Visualizer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8403" y="2316992"/>
            <a:ext cx="9884551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u="sng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  <a:hlinkClick r:id="rId8" tooltip="https://pythontutor.com/render.html#mode=display"/>
              </a:rPr>
              <a:t>https://pythontutor.com/render.html#mode=display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0466" y="4206694"/>
            <a:ext cx="3120488" cy="124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7"/>
              </a:lnSpc>
            </a:pPr>
            <a:r>
              <a:rPr lang="en-US" sz="5599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Vizualized</a:t>
            </a:r>
          </a:p>
          <a:p>
            <a:pPr algn="l">
              <a:lnSpc>
                <a:spcPts val="4367"/>
              </a:lnSpc>
            </a:pPr>
            <a:r>
              <a:rPr lang="en-US" sz="5599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 Code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55362" y="4016194"/>
            <a:ext cx="9884551" cy="571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HASH_SIZE = 11  # 88-bit hash (11 bytes)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SBOX = [0x0, 0xE, 0xB, 0xD, 0xF, 0x7, 0x1, 0xC, 0x2, 0xA, 0x6, 0x8, 0x3, 0x9, 0x5, 0x4]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def spongent88(input_data):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state = [0x5A] * HASH_SIZE  # Initialize state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# Absorption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for i, byte in enumerate(input_data):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    state[i % HASH_SIZE] ^= byte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    state[i % HASH_SIZE] = SBOX[state[i % HASH_SIZE] &amp; 0xF]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# Simple permutation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for _ in range(5):  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    for i in range(HASH_SIZE):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        state[i] ^= (state[(i + 1) % HASH_SIZE] &gt;&gt; 3)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return state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# Example input: 2-byte representation of distance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input_data = [0x12, 0x34]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hash_output = spongent88(input_data)</a:t>
            </a:r>
          </a:p>
          <a:p>
            <a:pPr algn="l">
              <a:lnSpc>
                <a:spcPts val="1819"/>
              </a:lnSpc>
            </a:pP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# Print hash output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print("Hashed Output:", " ".join(f"{byte:02X}" for byte in hash_output))</a:t>
            </a:r>
          </a:p>
          <a:p>
            <a:pPr algn="l">
              <a:lnSpc>
                <a:spcPts val="181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3792243" y="2528510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0"/>
                </a:moveTo>
                <a:lnTo>
                  <a:pt x="3644095" y="3115700"/>
                </a:lnTo>
                <a:lnTo>
                  <a:pt x="3644095" y="0"/>
                </a:lnTo>
                <a:lnTo>
                  <a:pt x="0" y="0"/>
                </a:lnTo>
                <a:lnTo>
                  <a:pt x="0" y="311570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06367" y="1523961"/>
            <a:ext cx="11875266" cy="8245308"/>
            <a:chOff x="0" y="0"/>
            <a:chExt cx="3127642" cy="21716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27642" cy="2171604"/>
            </a:xfrm>
            <a:custGeom>
              <a:avLst/>
              <a:gdLst/>
              <a:ahLst/>
              <a:cxnLst/>
              <a:rect r="r" b="b" t="t" l="l"/>
              <a:pathLst>
                <a:path h="2171604" w="3127642">
                  <a:moveTo>
                    <a:pt x="0" y="0"/>
                  </a:moveTo>
                  <a:lnTo>
                    <a:pt x="3127642" y="0"/>
                  </a:lnTo>
                  <a:lnTo>
                    <a:pt x="3127642" y="2171604"/>
                  </a:lnTo>
                  <a:lnTo>
                    <a:pt x="0" y="2171604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27642" cy="2209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34767" y="1844021"/>
            <a:ext cx="11018467" cy="807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Spongent is a lightweight cryptographic hash function designed for resource-constrained environments such as IoT, RFID, and embedded systems. It leverages the sponge construction to provide efficient hashing with strong security properties. Its design ensures a balance between low computational cost and high resistance to cryptographic attacks.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Advantages of Spongent: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Lightweight and Efficient: Optimized for hardware and embedded systems with limited resources.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Flexible Output Size: Supports various digest lengths (e.g., 88-bit, 128-bit, etc.) for different security needs.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Strong Cryptographic Security: Provides resistance against collision, preimage, and differential attacks.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Low Memory Footprint: Uses minimal RAM and computational power, making it ideal for IoT and RFID applications.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Avalanche Effect: Ensures small input changes lead to significantly different hash outputs, enhancing security.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Overall, Spongent is a powerful yet efficient hash function suitable for modern security applications in low-power devices.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615034" y="680509"/>
            <a:ext cx="8517691" cy="123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10075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4258851" y="2947608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0"/>
                </a:moveTo>
                <a:lnTo>
                  <a:pt x="3644095" y="3115700"/>
                </a:lnTo>
                <a:lnTo>
                  <a:pt x="3644095" y="0"/>
                </a:lnTo>
                <a:lnTo>
                  <a:pt x="0" y="0"/>
                </a:lnTo>
                <a:lnTo>
                  <a:pt x="0" y="311570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006978" y="4732053"/>
            <a:ext cx="9080054" cy="822894"/>
            <a:chOff x="0" y="0"/>
            <a:chExt cx="2391454" cy="216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91454" cy="216729"/>
            </a:xfrm>
            <a:custGeom>
              <a:avLst/>
              <a:gdLst/>
              <a:ahLst/>
              <a:cxnLst/>
              <a:rect r="r" b="b" t="t" l="l"/>
              <a:pathLst>
                <a:path h="216729" w="2391454">
                  <a:moveTo>
                    <a:pt x="0" y="0"/>
                  </a:moveTo>
                  <a:lnTo>
                    <a:pt x="2391454" y="0"/>
                  </a:lnTo>
                  <a:lnTo>
                    <a:pt x="2391454" y="216729"/>
                  </a:lnTo>
                  <a:lnTo>
                    <a:pt x="0" y="216729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91454" cy="254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580621"/>
            <a:ext cx="15737796" cy="152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30"/>
              </a:lnSpc>
            </a:pPr>
            <a:r>
              <a:rPr lang="en-US" sz="12474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Reference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96471" y="4854258"/>
            <a:ext cx="9884551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u="sng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  <a:hlinkClick r:id="rId8" tooltip="https://www.iacr.org/archive/ches2011/69170311/69170311.pdf"/>
              </a:rPr>
              <a:t>https://www.iacr.org/archive/ches2011/69170311/69170311.pdf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40572" y="-2667365"/>
            <a:ext cx="6882777" cy="6753725"/>
          </a:xfrm>
          <a:custGeom>
            <a:avLst/>
            <a:gdLst/>
            <a:ahLst/>
            <a:cxnLst/>
            <a:rect r="r" b="b" t="t" l="l"/>
            <a:pathLst>
              <a:path h="6753725" w="6882777">
                <a:moveTo>
                  <a:pt x="0" y="0"/>
                </a:moveTo>
                <a:lnTo>
                  <a:pt x="6882777" y="0"/>
                </a:lnTo>
                <a:lnTo>
                  <a:pt x="6882777" y="6753725"/>
                </a:lnTo>
                <a:lnTo>
                  <a:pt x="0" y="6753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70666">
            <a:off x="924560" y="1391863"/>
            <a:ext cx="4938582" cy="4134005"/>
          </a:xfrm>
          <a:custGeom>
            <a:avLst/>
            <a:gdLst/>
            <a:ahLst/>
            <a:cxnLst/>
            <a:rect r="r" b="b" t="t" l="l"/>
            <a:pathLst>
              <a:path h="4134005" w="4938582">
                <a:moveTo>
                  <a:pt x="4938582" y="0"/>
                </a:moveTo>
                <a:lnTo>
                  <a:pt x="0" y="0"/>
                </a:lnTo>
                <a:lnTo>
                  <a:pt x="0" y="4134005"/>
                </a:lnTo>
                <a:lnTo>
                  <a:pt x="4938582" y="4134005"/>
                </a:lnTo>
                <a:lnTo>
                  <a:pt x="493858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1694749" y="2256094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1"/>
                </a:moveTo>
                <a:lnTo>
                  <a:pt x="3644094" y="3115701"/>
                </a:lnTo>
                <a:lnTo>
                  <a:pt x="3644094" y="0"/>
                </a:lnTo>
                <a:lnTo>
                  <a:pt x="0" y="0"/>
                </a:lnTo>
                <a:lnTo>
                  <a:pt x="0" y="311570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75009" y="4366587"/>
            <a:ext cx="10137982" cy="181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9"/>
              </a:lnSpc>
            </a:pPr>
            <a:r>
              <a:rPr lang="en-US" sz="14858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3792243" y="2528510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0"/>
                </a:moveTo>
                <a:lnTo>
                  <a:pt x="3644095" y="3115700"/>
                </a:lnTo>
                <a:lnTo>
                  <a:pt x="3644095" y="0"/>
                </a:lnTo>
                <a:lnTo>
                  <a:pt x="0" y="0"/>
                </a:lnTo>
                <a:lnTo>
                  <a:pt x="0" y="311570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570092" y="2467670"/>
            <a:ext cx="2693473" cy="2518808"/>
            <a:chOff x="0" y="0"/>
            <a:chExt cx="3794441" cy="35483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8"/>
              <a:stretch>
                <a:fillRect l="0" t="-14519" r="0" b="-1451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106927" y="2624692"/>
            <a:ext cx="2693473" cy="2518808"/>
            <a:chOff x="0" y="0"/>
            <a:chExt cx="3794441" cy="35483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-4281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269178" y="2624692"/>
            <a:ext cx="2693473" cy="2518808"/>
            <a:chOff x="0" y="0"/>
            <a:chExt cx="3794441" cy="35483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10"/>
              <a:stretch>
                <a:fillRect l="0" t="-39068" r="0" b="-365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76689" y="6259463"/>
            <a:ext cx="2693473" cy="2518808"/>
            <a:chOff x="0" y="0"/>
            <a:chExt cx="3794441" cy="35483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-876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310318" y="6259463"/>
            <a:ext cx="2693473" cy="2518808"/>
            <a:chOff x="0" y="0"/>
            <a:chExt cx="3794441" cy="35483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-465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415468" y="6259463"/>
            <a:ext cx="2693473" cy="2518808"/>
            <a:chOff x="0" y="0"/>
            <a:chExt cx="3794441" cy="35483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13"/>
              <a:stretch>
                <a:fillRect l="0" t="-7108" r="0" b="-35709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339838" y="6259463"/>
            <a:ext cx="2693473" cy="2518808"/>
            <a:chOff x="0" y="0"/>
            <a:chExt cx="3794441" cy="35483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14"/>
              <a:stretch>
                <a:fillRect l="0" t="-13376" r="0" b="-2681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839294" y="680509"/>
            <a:ext cx="8517691" cy="123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10075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Team Members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6689" y="9088977"/>
            <a:ext cx="2629357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Priyanshi Chaturvedi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2C021BCY0030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89005" y="5034103"/>
            <a:ext cx="2674560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Rohith Rajesh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2021BCY0001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53424" y="5150118"/>
            <a:ext cx="2600480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Aswin A Nair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2021BCY0005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69178" y="5076825"/>
            <a:ext cx="2600480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Blaize Tom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2021BCY0040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33298" y="9088977"/>
            <a:ext cx="2447512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Jean Joseph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2021BCY0003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14456" y="9088977"/>
            <a:ext cx="249549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Sai Surya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2021BCY0023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438827" y="9191625"/>
            <a:ext cx="249549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Komal Krishna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2021BCY0038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3792243" y="2528510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0"/>
                </a:moveTo>
                <a:lnTo>
                  <a:pt x="3644095" y="3115700"/>
                </a:lnTo>
                <a:lnTo>
                  <a:pt x="3644095" y="0"/>
                </a:lnTo>
                <a:lnTo>
                  <a:pt x="0" y="0"/>
                </a:lnTo>
                <a:lnTo>
                  <a:pt x="0" y="311570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06367" y="2446872"/>
            <a:ext cx="11875266" cy="5393255"/>
            <a:chOff x="0" y="0"/>
            <a:chExt cx="3127642" cy="14204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27642" cy="1420446"/>
            </a:xfrm>
            <a:custGeom>
              <a:avLst/>
              <a:gdLst/>
              <a:ahLst/>
              <a:cxnLst/>
              <a:rect r="r" b="b" t="t" l="l"/>
              <a:pathLst>
                <a:path h="1420446" w="3127642">
                  <a:moveTo>
                    <a:pt x="0" y="0"/>
                  </a:moveTo>
                  <a:lnTo>
                    <a:pt x="3127642" y="0"/>
                  </a:lnTo>
                  <a:lnTo>
                    <a:pt x="3127642" y="1420446"/>
                  </a:lnTo>
                  <a:lnTo>
                    <a:pt x="0" y="1420446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27642" cy="145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750151" y="3365319"/>
            <a:ext cx="10787698" cy="432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Spongent is a lightweight cryptographic hash function designed for constrained devices like IoT and RFID systems. It follows a sponge construction, where input data is absorbed into a small internal state and then transformed through S-box substitutions and permutations before producing the final hash. Optimized for low power and minimal hardware resources, Spongent offers multiple variants (e.g., Spongent-88, Spongent-128) balancing speed and security. Compared to SHA-3, it is more efficient for embedded cryptographic applications, making it ideal for securing data in resource-limited environments.</a:t>
            </a:r>
          </a:p>
          <a:p>
            <a:pPr algn="ctr">
              <a:lnSpc>
                <a:spcPts val="43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885154" y="1978136"/>
            <a:ext cx="8517691" cy="123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10075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4476511" y="2240760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1"/>
                </a:moveTo>
                <a:lnTo>
                  <a:pt x="3644094" y="3115701"/>
                </a:lnTo>
                <a:lnTo>
                  <a:pt x="3644094" y="0"/>
                </a:lnTo>
                <a:lnTo>
                  <a:pt x="0" y="0"/>
                </a:lnTo>
                <a:lnTo>
                  <a:pt x="0" y="311570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298514" y="2194447"/>
            <a:ext cx="9030988" cy="7063853"/>
            <a:chOff x="0" y="0"/>
            <a:chExt cx="2378532" cy="18604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8532" cy="1860439"/>
            </a:xfrm>
            <a:custGeom>
              <a:avLst/>
              <a:gdLst/>
              <a:ahLst/>
              <a:cxnLst/>
              <a:rect r="r" b="b" t="t" l="l"/>
              <a:pathLst>
                <a:path h="1860439" w="2378532">
                  <a:moveTo>
                    <a:pt x="0" y="0"/>
                  </a:moveTo>
                  <a:lnTo>
                    <a:pt x="2378532" y="0"/>
                  </a:lnTo>
                  <a:lnTo>
                    <a:pt x="2378532" y="1860439"/>
                  </a:lnTo>
                  <a:lnTo>
                    <a:pt x="0" y="1860439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78532" cy="1898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58498" y="3130208"/>
            <a:ext cx="4900232" cy="4582464"/>
            <a:chOff x="0" y="0"/>
            <a:chExt cx="3794441" cy="35483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5504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317883" y="2764790"/>
            <a:ext cx="9011619" cy="649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Spongent was introduced in 2011 by Alexandre Bogdanov, Meicheng Liu, Johann Knezevic, Gregor Leander, Francesco Regazzoni, and Ingrid Verbauwhede as part of the SHA-3 competition to provide a lightweight cryptographic hash function for constrained environments like IoT and embedded systems. It is based on the sponge construction, similar to Keccak (SHA-3), but optimized for hardware efficiency with a compact S-box and simple bitwise permutations. Spongent was developed to address the need for low-power, low-area cryptographic primitives in security-sensitive applications such as RFID authentication, sensor networks, and secure boot processes. It is part of the broader research into lightweight cryptography, ensuring security with minimal computational overhead.</a:t>
            </a:r>
          </a:p>
          <a:p>
            <a:pPr algn="ctr">
              <a:lnSpc>
                <a:spcPts val="43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555163" y="1725710"/>
            <a:ext cx="8517691" cy="123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10075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Background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2971810" y="615253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1"/>
                </a:moveTo>
                <a:lnTo>
                  <a:pt x="3644095" y="3115701"/>
                </a:lnTo>
                <a:lnTo>
                  <a:pt x="3644095" y="0"/>
                </a:lnTo>
                <a:lnTo>
                  <a:pt x="0" y="0"/>
                </a:lnTo>
                <a:lnTo>
                  <a:pt x="0" y="311570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2248" y="1153056"/>
            <a:ext cx="12648452" cy="9133944"/>
            <a:chOff x="0" y="0"/>
            <a:chExt cx="3331279" cy="2405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280" cy="2405648"/>
            </a:xfrm>
            <a:custGeom>
              <a:avLst/>
              <a:gdLst/>
              <a:ahLst/>
              <a:cxnLst/>
              <a:rect r="r" b="b" t="t" l="l"/>
              <a:pathLst>
                <a:path h="2405648" w="3331280">
                  <a:moveTo>
                    <a:pt x="0" y="0"/>
                  </a:moveTo>
                  <a:lnTo>
                    <a:pt x="3331280" y="0"/>
                  </a:lnTo>
                  <a:lnTo>
                    <a:pt x="3331280" y="2405648"/>
                  </a:lnTo>
                  <a:lnTo>
                    <a:pt x="0" y="2405648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31279" cy="2443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20700" y="3141386"/>
            <a:ext cx="4900232" cy="4582464"/>
            <a:chOff x="0" y="0"/>
            <a:chExt cx="3794441" cy="35483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-4029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602740"/>
            <a:ext cx="11775716" cy="865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2" indent="-356236" lvl="1">
              <a:lnSpc>
                <a:spcPts val="4620"/>
              </a:lnSpc>
              <a:buAutoNum type="arabicPeriod" startAt="1"/>
            </a:pPr>
            <a:r>
              <a:rPr lang="en-US" sz="33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Initialize State: Set up an internal state of size b = r + c with a predefined initial value.</a:t>
            </a:r>
          </a:p>
          <a:p>
            <a:pPr algn="l" marL="712472" indent="-356236" lvl="1">
              <a:lnSpc>
                <a:spcPts val="4620"/>
              </a:lnSpc>
              <a:buAutoNum type="arabicPeriod" startAt="1"/>
            </a:pPr>
            <a:r>
              <a:rPr lang="en-US" sz="33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Padding: If the input message length is not a multiple of r, apply padding to make it fit.</a:t>
            </a:r>
          </a:p>
          <a:p>
            <a:pPr algn="l" marL="712472" indent="-356236" lvl="1">
              <a:lnSpc>
                <a:spcPts val="4620"/>
              </a:lnSpc>
              <a:buAutoNum type="arabicPeriod" startAt="1"/>
            </a:pPr>
            <a:r>
              <a:rPr lang="en-US" sz="33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Absorption Phase:</a:t>
            </a:r>
          </a:p>
          <a:p>
            <a:pPr algn="l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Split the padded input into r-bit blocks.</a:t>
            </a:r>
          </a:p>
          <a:p>
            <a:pPr algn="l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XOR each r-bit block into the first r bits of the state.</a:t>
            </a:r>
          </a:p>
          <a:p>
            <a:pPr algn="l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Apply the permutation function to mix the state after each block absorption.</a:t>
            </a:r>
          </a:p>
          <a:p>
            <a:pPr algn="l" marL="712472" indent="-356236" lvl="1">
              <a:lnSpc>
                <a:spcPts val="4620"/>
              </a:lnSpc>
              <a:buAutoNum type="arabicPeriod" startAt="1"/>
            </a:pPr>
            <a:r>
              <a:rPr lang="en-US" sz="33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Permutation Function:</a:t>
            </a:r>
          </a:p>
          <a:p>
            <a:pPr algn="l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Apply an S-box substitution to introduce non-linearity.</a:t>
            </a:r>
          </a:p>
          <a:p>
            <a:pPr algn="l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Perform bit permutations to ensure diffusion.</a:t>
            </a:r>
          </a:p>
          <a:p>
            <a:pPr algn="l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Use XOR mixing between different state parts for randomness.</a:t>
            </a:r>
          </a:p>
          <a:p>
            <a:pPr algn="l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Apply circular shifting to prevent predictable patterns.</a:t>
            </a:r>
          </a:p>
          <a:p>
            <a:pPr algn="l" marL="712472" indent="-356236" lvl="1">
              <a:lnSpc>
                <a:spcPts val="4620"/>
              </a:lnSpc>
              <a:buAutoNum type="arabicPeriod" startAt="1"/>
            </a:pPr>
            <a:r>
              <a:rPr lang="en-US" sz="33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Squeezing Phase:</a:t>
            </a:r>
          </a:p>
          <a:p>
            <a:pPr algn="l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Extract the first r bits of the state as the output hash.</a:t>
            </a:r>
          </a:p>
          <a:p>
            <a:pPr algn="l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If additional bits are needed, apply more permutations and extract again.</a:t>
            </a:r>
          </a:p>
          <a:p>
            <a:pPr algn="l" marL="712472" indent="-356236" lvl="1">
              <a:lnSpc>
                <a:spcPts val="4620"/>
              </a:lnSpc>
              <a:buAutoNum type="arabicPeriod" startAt="1"/>
            </a:pPr>
            <a:r>
              <a:rPr lang="en-US" sz="3300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Output Hash: Return the final extracted bits as the Spongent hash output.</a:t>
            </a:r>
          </a:p>
          <a:p>
            <a:pPr algn="l">
              <a:lnSpc>
                <a:spcPts val="43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523746" y="557657"/>
            <a:ext cx="6240977" cy="123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10075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Algorithm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2971810" y="615253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1"/>
                </a:moveTo>
                <a:lnTo>
                  <a:pt x="3644095" y="3115701"/>
                </a:lnTo>
                <a:lnTo>
                  <a:pt x="3644095" y="0"/>
                </a:lnTo>
                <a:lnTo>
                  <a:pt x="0" y="0"/>
                </a:lnTo>
                <a:lnTo>
                  <a:pt x="0" y="311570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2248" y="1153056"/>
            <a:ext cx="12648452" cy="9133944"/>
            <a:chOff x="0" y="0"/>
            <a:chExt cx="3331279" cy="2405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280" cy="2405648"/>
            </a:xfrm>
            <a:custGeom>
              <a:avLst/>
              <a:gdLst/>
              <a:ahLst/>
              <a:cxnLst/>
              <a:rect r="r" b="b" t="t" l="l"/>
              <a:pathLst>
                <a:path h="2405648" w="3331280">
                  <a:moveTo>
                    <a:pt x="0" y="0"/>
                  </a:moveTo>
                  <a:lnTo>
                    <a:pt x="3331280" y="0"/>
                  </a:lnTo>
                  <a:lnTo>
                    <a:pt x="3331280" y="2405648"/>
                  </a:lnTo>
                  <a:lnTo>
                    <a:pt x="0" y="2405648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31279" cy="2443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20700" y="3141386"/>
            <a:ext cx="4900232" cy="4582464"/>
            <a:chOff x="0" y="0"/>
            <a:chExt cx="3794441" cy="35483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-4029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8580" y="1293665"/>
            <a:ext cx="10703955" cy="848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#include &lt;Arduino.h&gt;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#include &lt;avr/pgmspace.h&gt;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#define TRIG_PIN 9  // HC-SR04 Trigger Pin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#define ECHO_PIN 10 // HC-SR04 Echo Pin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#define HASH_SIZE 11 // 88-bit hash (11 bytes)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// S-box stored in PROGMEM to save RAM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const uint8_t SBOX[16] PROGMEM = {0x0, 0xE, 0xB, 0xD, 0xF, 0x7, 0x1, 0xC, 0x2, 0xA, 0x6, 0x8, 0x3, 0x9, 0x5, 0x4};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// Function to measure distance using HC-SR04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uint16_t getDistance() {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digitalWrite(TRIG_PIN, LOW);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delayMicroseconds(2);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digitalWrite(TRIG_PIN, HIGH);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delayMicroseconds(10);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digitalWrite(TRIG_PIN, LOW);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uint32_t duration = pulseIn(ECHO_PIN, HIGH);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uint16_t distance = duration * 0.034 / 2;  // Convert to cm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return distance;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}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// Optimized Spongent-88 Hash Function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void spongent88(uint8_t *input, uint8_t *output, uint16_t length) {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   uint8_t state[HASH_SIZE] = {0x5A, 0x3C, 0x7E, 0x1D, 0x2B, 0x4F, 0x8A, 0x6D, 0x9E, 0x77, 0xC3};  // Stronger initial state</a:t>
            </a:r>
          </a:p>
          <a:p>
            <a:pPr algn="l">
              <a:lnSpc>
                <a:spcPts val="251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523746" y="557657"/>
            <a:ext cx="6240977" cy="123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10075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Code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2971810" y="615253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1"/>
                </a:moveTo>
                <a:lnTo>
                  <a:pt x="3644095" y="3115701"/>
                </a:lnTo>
                <a:lnTo>
                  <a:pt x="3644095" y="0"/>
                </a:lnTo>
                <a:lnTo>
                  <a:pt x="0" y="0"/>
                </a:lnTo>
                <a:lnTo>
                  <a:pt x="0" y="311570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2248" y="1153056"/>
            <a:ext cx="12648452" cy="9133944"/>
            <a:chOff x="0" y="0"/>
            <a:chExt cx="3331279" cy="2405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280" cy="2405648"/>
            </a:xfrm>
            <a:custGeom>
              <a:avLst/>
              <a:gdLst/>
              <a:ahLst/>
              <a:cxnLst/>
              <a:rect r="r" b="b" t="t" l="l"/>
              <a:pathLst>
                <a:path h="2405648" w="3331280">
                  <a:moveTo>
                    <a:pt x="0" y="0"/>
                  </a:moveTo>
                  <a:lnTo>
                    <a:pt x="3331280" y="0"/>
                  </a:lnTo>
                  <a:lnTo>
                    <a:pt x="3331280" y="2405648"/>
                  </a:lnTo>
                  <a:lnTo>
                    <a:pt x="0" y="2405648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31279" cy="2443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20700" y="3141386"/>
            <a:ext cx="4900232" cy="4582464"/>
            <a:chOff x="0" y="0"/>
            <a:chExt cx="3794441" cy="35483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-4029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8580" y="1293665"/>
            <a:ext cx="10703955" cy="8803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// Absorption phase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for (uint16_t i = 0; i &lt; length; i++) {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uint8_t index = i % HASH_SIZE;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state[index] ^= input[i]; // XOR input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state[(index + 3) % HASH_SIZE] ^= input[i]; // Spread effect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state[index] = pgm_read_byte(&amp;SBOX[state[index] &amp; 0xF]); // S-box Substitution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}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// Permutation step (stronger mixing)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for (uint8_t round = 0; round &lt; 40; round++) { // More rounds for better diffusion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for (uint8_t i = 0; i &lt; HASH_SIZE; i++) {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state[i] ^= (state[(i + 1) % HASH_SIZE] &gt;&gt; 3) ^ (state[(i + 2) % HASH_SIZE] &lt;&lt; 2);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state[i] = (state[i] &lt;&lt; 1) | (state[i] &gt;&gt; 7); // Circular left shift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state[i] ^= state[(i + 4) % HASH_SIZE]; // More non-linearity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}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}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// Squeezing phase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for (uint8_t i = 0; i &lt; HASH_SIZE; i++) {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output[i] = state[i];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}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}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void setup() {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Serial.begin(115200);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pinMode(TRIG_PIN, OUTPUT);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pinMode(ECHO_PIN, INPUT);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2971810" y="615253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1"/>
                </a:moveTo>
                <a:lnTo>
                  <a:pt x="3644095" y="3115701"/>
                </a:lnTo>
                <a:lnTo>
                  <a:pt x="3644095" y="0"/>
                </a:lnTo>
                <a:lnTo>
                  <a:pt x="0" y="0"/>
                </a:lnTo>
                <a:lnTo>
                  <a:pt x="0" y="311570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2248" y="1153056"/>
            <a:ext cx="12648452" cy="9133944"/>
            <a:chOff x="0" y="0"/>
            <a:chExt cx="3331279" cy="2405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280" cy="2405648"/>
            </a:xfrm>
            <a:custGeom>
              <a:avLst/>
              <a:gdLst/>
              <a:ahLst/>
              <a:cxnLst/>
              <a:rect r="r" b="b" t="t" l="l"/>
              <a:pathLst>
                <a:path h="2405648" w="3331280">
                  <a:moveTo>
                    <a:pt x="0" y="0"/>
                  </a:moveTo>
                  <a:lnTo>
                    <a:pt x="3331280" y="0"/>
                  </a:lnTo>
                  <a:lnTo>
                    <a:pt x="3331280" y="2405648"/>
                  </a:lnTo>
                  <a:lnTo>
                    <a:pt x="0" y="2405648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31279" cy="2443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20700" y="3141386"/>
            <a:ext cx="4900232" cy="4582464"/>
            <a:chOff x="0" y="0"/>
            <a:chExt cx="3794441" cy="35483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-4029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8580" y="634364"/>
            <a:ext cx="10703955" cy="817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void loop() {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uint16_t distance = getDistance();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Serial.print("Distance (cm): ");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Serial.println(distance);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// Convert distance to bytes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uint8_t inputData[2] = { (uint8_t)(distance &gt;&gt; 8), (uint8_t)(distance &amp; 0xFF) };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uint8_t hashOutput[HASH_SIZE] = {0};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// Compute hash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spongent88(inputData, hashOutput, sizeof(inputData));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// Print hash output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Serial.print("Hashed Output (88-bit): ");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for (uint8_t i = 0; i &lt; HASH_SIZE; i++) {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if (hashOutput[i] &lt; 0x10) Serial.print("0"); // Ensure two-digit hex formatting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Serial.print(hashOutput[i], HEX);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Serial.print(" ");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}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Serial.println();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 delay(1000); // Delay 1 second before next measurement</a:t>
            </a: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}</a:t>
            </a:r>
          </a:p>
          <a:p>
            <a:pPr algn="l">
              <a:lnSpc>
                <a:spcPts val="251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954" y="-2260195"/>
            <a:ext cx="5141557" cy="5045153"/>
          </a:xfrm>
          <a:custGeom>
            <a:avLst/>
            <a:gdLst/>
            <a:ahLst/>
            <a:cxnLst/>
            <a:rect r="r" b="b" t="t" l="l"/>
            <a:pathLst>
              <a:path h="5045153" w="5141557">
                <a:moveTo>
                  <a:pt x="0" y="0"/>
                </a:moveTo>
                <a:lnTo>
                  <a:pt x="5141556" y="0"/>
                </a:lnTo>
                <a:lnTo>
                  <a:pt x="5141556" y="5045153"/>
                </a:lnTo>
                <a:lnTo>
                  <a:pt x="0" y="50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83">
            <a:off x="720435" y="184225"/>
            <a:ext cx="4131087" cy="3458064"/>
          </a:xfrm>
          <a:custGeom>
            <a:avLst/>
            <a:gdLst/>
            <a:ahLst/>
            <a:cxnLst/>
            <a:rect r="r" b="b" t="t" l="l"/>
            <a:pathLst>
              <a:path h="3458064" w="4131087">
                <a:moveTo>
                  <a:pt x="0" y="0"/>
                </a:moveTo>
                <a:lnTo>
                  <a:pt x="4131087" y="0"/>
                </a:lnTo>
                <a:lnTo>
                  <a:pt x="4131087" y="3458064"/>
                </a:lnTo>
                <a:lnTo>
                  <a:pt x="0" y="345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466587">
            <a:off x="12971810" y="615253"/>
            <a:ext cx="3644094" cy="3115701"/>
          </a:xfrm>
          <a:custGeom>
            <a:avLst/>
            <a:gdLst/>
            <a:ahLst/>
            <a:cxnLst/>
            <a:rect r="r" b="b" t="t" l="l"/>
            <a:pathLst>
              <a:path h="3115701" w="3644094">
                <a:moveTo>
                  <a:pt x="0" y="3115701"/>
                </a:moveTo>
                <a:lnTo>
                  <a:pt x="3644095" y="3115701"/>
                </a:lnTo>
                <a:lnTo>
                  <a:pt x="3644095" y="0"/>
                </a:lnTo>
                <a:lnTo>
                  <a:pt x="0" y="0"/>
                </a:lnTo>
                <a:lnTo>
                  <a:pt x="0" y="311570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03440"/>
            <a:ext cx="18288000" cy="3283560"/>
          </a:xfrm>
          <a:custGeom>
            <a:avLst/>
            <a:gdLst/>
            <a:ahLst/>
            <a:cxnLst/>
            <a:rect r="r" b="b" t="t" l="l"/>
            <a:pathLst>
              <a:path h="3283560" w="18288000">
                <a:moveTo>
                  <a:pt x="0" y="0"/>
                </a:moveTo>
                <a:lnTo>
                  <a:pt x="18288000" y="0"/>
                </a:lnTo>
                <a:lnTo>
                  <a:pt x="18288000" y="3283560"/>
                </a:lnTo>
                <a:lnTo>
                  <a:pt x="0" y="3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2248" y="865646"/>
            <a:ext cx="12648452" cy="9133944"/>
            <a:chOff x="0" y="0"/>
            <a:chExt cx="3331279" cy="2405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280" cy="2405648"/>
            </a:xfrm>
            <a:custGeom>
              <a:avLst/>
              <a:gdLst/>
              <a:ahLst/>
              <a:cxnLst/>
              <a:rect r="r" b="b" t="t" l="l"/>
              <a:pathLst>
                <a:path h="2405648" w="3331280">
                  <a:moveTo>
                    <a:pt x="0" y="0"/>
                  </a:moveTo>
                  <a:lnTo>
                    <a:pt x="3331280" y="0"/>
                  </a:lnTo>
                  <a:lnTo>
                    <a:pt x="3331280" y="2405648"/>
                  </a:lnTo>
                  <a:lnTo>
                    <a:pt x="0" y="2405648"/>
                  </a:lnTo>
                  <a:close/>
                </a:path>
              </a:pathLst>
            </a:custGeom>
            <a:solidFill>
              <a:srgbClr val="52446A">
                <a:alpha val="85882"/>
              </a:srgbClr>
            </a:solidFill>
            <a:ln w="38100" cap="sq">
              <a:solidFill>
                <a:srgbClr val="131223">
                  <a:alpha val="8588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31279" cy="2443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20700" y="3141386"/>
            <a:ext cx="4900232" cy="4582464"/>
            <a:chOff x="0" y="0"/>
            <a:chExt cx="3794441" cy="35483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540" y="-15240"/>
              <a:ext cx="3796980" cy="3563620"/>
            </a:xfrm>
            <a:custGeom>
              <a:avLst/>
              <a:gdLst/>
              <a:ahLst/>
              <a:cxnLst/>
              <a:rect r="r" b="b" t="t" l="l"/>
              <a:pathLst>
                <a:path h="3563620" w="3796980">
                  <a:moveTo>
                    <a:pt x="3435980" y="1559560"/>
                  </a:moveTo>
                  <a:cubicBezTo>
                    <a:pt x="3475314" y="1537970"/>
                    <a:pt x="3527760" y="1548130"/>
                    <a:pt x="3572338" y="1526540"/>
                  </a:cubicBezTo>
                  <a:cubicBezTo>
                    <a:pt x="3666740" y="1479550"/>
                    <a:pt x="3741913" y="1404620"/>
                    <a:pt x="3796980" y="1319530"/>
                  </a:cubicBezTo>
                  <a:cubicBezTo>
                    <a:pt x="3785617" y="1231900"/>
                    <a:pt x="3782121" y="1183640"/>
                    <a:pt x="3789988" y="1109980"/>
                  </a:cubicBezTo>
                  <a:cubicBezTo>
                    <a:pt x="3782995" y="1104900"/>
                    <a:pt x="3768135" y="1118870"/>
                    <a:pt x="3767261" y="1098550"/>
                  </a:cubicBezTo>
                  <a:cubicBezTo>
                    <a:pt x="3765513" y="1040130"/>
                    <a:pt x="3746283" y="1018540"/>
                    <a:pt x="3727927" y="969010"/>
                  </a:cubicBezTo>
                  <a:cubicBezTo>
                    <a:pt x="3587198" y="998220"/>
                    <a:pt x="3331089" y="1158240"/>
                    <a:pt x="3178996" y="1144270"/>
                  </a:cubicBezTo>
                  <a:cubicBezTo>
                    <a:pt x="3272524" y="1047750"/>
                    <a:pt x="3339830" y="939800"/>
                    <a:pt x="3341578" y="797560"/>
                  </a:cubicBezTo>
                  <a:cubicBezTo>
                    <a:pt x="3333711" y="786130"/>
                    <a:pt x="3289132" y="778510"/>
                    <a:pt x="3278643" y="783590"/>
                  </a:cubicBezTo>
                  <a:cubicBezTo>
                    <a:pt x="3242805" y="773430"/>
                    <a:pt x="3206093" y="726440"/>
                    <a:pt x="3190360" y="697230"/>
                  </a:cubicBezTo>
                  <a:cubicBezTo>
                    <a:pt x="3175500" y="711200"/>
                    <a:pt x="3172878" y="695960"/>
                    <a:pt x="3159766" y="706120"/>
                  </a:cubicBezTo>
                  <a:cubicBezTo>
                    <a:pt x="3103824" y="643890"/>
                    <a:pt x="2985822" y="737870"/>
                    <a:pt x="2929006" y="679450"/>
                  </a:cubicBezTo>
                  <a:cubicBezTo>
                    <a:pt x="2955228" y="579120"/>
                    <a:pt x="2901909" y="556260"/>
                    <a:pt x="2866071" y="508000"/>
                  </a:cubicBezTo>
                  <a:cubicBezTo>
                    <a:pt x="2879182" y="429260"/>
                    <a:pt x="2846841" y="387350"/>
                    <a:pt x="2817122" y="313690"/>
                  </a:cubicBezTo>
                  <a:cubicBezTo>
                    <a:pt x="2780410" y="339090"/>
                    <a:pt x="2783032" y="299720"/>
                    <a:pt x="2787403" y="274320"/>
                  </a:cubicBezTo>
                  <a:cubicBezTo>
                    <a:pt x="2760306" y="285750"/>
                    <a:pt x="2743698" y="270510"/>
                    <a:pt x="2728838" y="250190"/>
                  </a:cubicBezTo>
                  <a:cubicBezTo>
                    <a:pt x="2676392" y="279400"/>
                    <a:pt x="2628317" y="280670"/>
                    <a:pt x="2586361" y="287020"/>
                  </a:cubicBezTo>
                  <a:cubicBezTo>
                    <a:pt x="2372208" y="320040"/>
                    <a:pt x="2106483" y="403860"/>
                    <a:pt x="1914183" y="417830"/>
                  </a:cubicBezTo>
                  <a:cubicBezTo>
                    <a:pt x="2090750" y="308610"/>
                    <a:pt x="2295288" y="238760"/>
                    <a:pt x="2425528" y="144780"/>
                  </a:cubicBezTo>
                  <a:cubicBezTo>
                    <a:pt x="2429898" y="91440"/>
                    <a:pt x="2429024" y="67310"/>
                    <a:pt x="2426402" y="17780"/>
                  </a:cubicBezTo>
                  <a:cubicBezTo>
                    <a:pt x="2285673" y="0"/>
                    <a:pt x="2069771" y="97790"/>
                    <a:pt x="1869604" y="189230"/>
                  </a:cubicBezTo>
                  <a:cubicBezTo>
                    <a:pt x="1405460" y="401320"/>
                    <a:pt x="846040" y="642620"/>
                    <a:pt x="582938" y="1018540"/>
                  </a:cubicBezTo>
                  <a:cubicBezTo>
                    <a:pt x="589931" y="1074420"/>
                    <a:pt x="578568" y="1146810"/>
                    <a:pt x="607413" y="1195070"/>
                  </a:cubicBezTo>
                  <a:cubicBezTo>
                    <a:pt x="511263" y="1271270"/>
                    <a:pt x="401127" y="1339850"/>
                    <a:pt x="307599" y="1418590"/>
                  </a:cubicBezTo>
                  <a:cubicBezTo>
                    <a:pt x="311095" y="1484630"/>
                    <a:pt x="334696" y="1553210"/>
                    <a:pt x="344311" y="1564640"/>
                  </a:cubicBezTo>
                  <a:cubicBezTo>
                    <a:pt x="313717" y="1588770"/>
                    <a:pt x="360918" y="1570990"/>
                    <a:pt x="359170" y="1596390"/>
                  </a:cubicBezTo>
                  <a:cubicBezTo>
                    <a:pt x="346059" y="1605280"/>
                    <a:pt x="354800" y="1626870"/>
                    <a:pt x="335570" y="1633220"/>
                  </a:cubicBezTo>
                  <a:cubicBezTo>
                    <a:pt x="264768" y="1616710"/>
                    <a:pt x="186100" y="1696720"/>
                    <a:pt x="113550" y="1720850"/>
                  </a:cubicBezTo>
                  <a:cubicBezTo>
                    <a:pt x="110928" y="1737360"/>
                    <a:pt x="137150" y="1734820"/>
                    <a:pt x="120543" y="1748790"/>
                  </a:cubicBezTo>
                  <a:cubicBezTo>
                    <a:pt x="72468" y="1765300"/>
                    <a:pt x="67223" y="1802130"/>
                    <a:pt x="19148" y="1818640"/>
                  </a:cubicBezTo>
                  <a:cubicBezTo>
                    <a:pt x="17400" y="1833880"/>
                    <a:pt x="15651" y="1849120"/>
                    <a:pt x="18274" y="1866900"/>
                  </a:cubicBezTo>
                  <a:cubicBezTo>
                    <a:pt x="25266" y="1879600"/>
                    <a:pt x="67223" y="1864360"/>
                    <a:pt x="55860" y="1885950"/>
                  </a:cubicBezTo>
                  <a:cubicBezTo>
                    <a:pt x="30511" y="1898650"/>
                    <a:pt x="0" y="1894840"/>
                    <a:pt x="1270" y="1930400"/>
                  </a:cubicBezTo>
                  <a:cubicBezTo>
                    <a:pt x="15651" y="1953260"/>
                    <a:pt x="44497" y="1938020"/>
                    <a:pt x="52363" y="1974850"/>
                  </a:cubicBezTo>
                  <a:cubicBezTo>
                    <a:pt x="46245" y="1992630"/>
                    <a:pt x="27015" y="2002790"/>
                    <a:pt x="32259" y="2025650"/>
                  </a:cubicBezTo>
                  <a:cubicBezTo>
                    <a:pt x="73342" y="2024380"/>
                    <a:pt x="110054" y="2035810"/>
                    <a:pt x="152884" y="2032000"/>
                  </a:cubicBezTo>
                  <a:cubicBezTo>
                    <a:pt x="139773" y="2042160"/>
                    <a:pt x="163373" y="2065020"/>
                    <a:pt x="198337" y="2054860"/>
                  </a:cubicBezTo>
                  <a:cubicBezTo>
                    <a:pt x="196589" y="2072640"/>
                    <a:pt x="165996" y="2075180"/>
                    <a:pt x="168618" y="2094230"/>
                  </a:cubicBezTo>
                  <a:cubicBezTo>
                    <a:pt x="219315" y="2080260"/>
                    <a:pt x="233301" y="2052320"/>
                    <a:pt x="280502" y="2042160"/>
                  </a:cubicBezTo>
                  <a:cubicBezTo>
                    <a:pt x="249034" y="2078990"/>
                    <a:pt x="208826" y="2136140"/>
                    <a:pt x="169492" y="2148840"/>
                  </a:cubicBezTo>
                  <a:cubicBezTo>
                    <a:pt x="158129" y="2171700"/>
                    <a:pt x="162499" y="2202180"/>
                    <a:pt x="156381" y="2226310"/>
                  </a:cubicBezTo>
                  <a:cubicBezTo>
                    <a:pt x="145891" y="2221230"/>
                    <a:pt x="146765" y="2301240"/>
                    <a:pt x="173862" y="2320290"/>
                  </a:cubicBezTo>
                  <a:cubicBezTo>
                    <a:pt x="207952" y="2307590"/>
                    <a:pt x="284872" y="2313940"/>
                    <a:pt x="334696" y="2329180"/>
                  </a:cubicBezTo>
                  <a:cubicBezTo>
                    <a:pt x="331199" y="2343150"/>
                    <a:pt x="319836" y="2353310"/>
                    <a:pt x="325955" y="2373630"/>
                  </a:cubicBezTo>
                  <a:cubicBezTo>
                    <a:pt x="342562" y="2382520"/>
                    <a:pt x="382771" y="2331720"/>
                    <a:pt x="399379" y="2350770"/>
                  </a:cubicBezTo>
                  <a:cubicBezTo>
                    <a:pt x="423853" y="2363470"/>
                    <a:pt x="380148" y="2376170"/>
                    <a:pt x="392386" y="2401570"/>
                  </a:cubicBezTo>
                  <a:cubicBezTo>
                    <a:pt x="554967" y="2283460"/>
                    <a:pt x="685207" y="2261870"/>
                    <a:pt x="850411" y="2204720"/>
                  </a:cubicBezTo>
                  <a:cubicBezTo>
                    <a:pt x="665977" y="2321560"/>
                    <a:pt x="416860" y="2636520"/>
                    <a:pt x="412490" y="2739390"/>
                  </a:cubicBezTo>
                  <a:cubicBezTo>
                    <a:pt x="435216" y="2739390"/>
                    <a:pt x="454446" y="2747010"/>
                    <a:pt x="475425" y="2753360"/>
                  </a:cubicBezTo>
                  <a:cubicBezTo>
                    <a:pt x="468432" y="2780030"/>
                    <a:pt x="457943" y="2805430"/>
                    <a:pt x="456195" y="2834640"/>
                  </a:cubicBezTo>
                  <a:cubicBezTo>
                    <a:pt x="467558" y="2805430"/>
                    <a:pt x="507766" y="2791460"/>
                    <a:pt x="511263" y="2844800"/>
                  </a:cubicBezTo>
                  <a:cubicBezTo>
                    <a:pt x="483292" y="2848610"/>
                    <a:pt x="483292" y="2861310"/>
                    <a:pt x="483292" y="2891790"/>
                  </a:cubicBezTo>
                  <a:cubicBezTo>
                    <a:pt x="512137" y="2896870"/>
                    <a:pt x="556715" y="2860040"/>
                    <a:pt x="570701" y="2899410"/>
                  </a:cubicBezTo>
                  <a:cubicBezTo>
                    <a:pt x="552345" y="2915920"/>
                    <a:pt x="545352" y="2900680"/>
                    <a:pt x="527870" y="2914650"/>
                  </a:cubicBezTo>
                  <a:cubicBezTo>
                    <a:pt x="528744" y="2940050"/>
                    <a:pt x="546226" y="2921000"/>
                    <a:pt x="552345" y="2933700"/>
                  </a:cubicBezTo>
                  <a:cubicBezTo>
                    <a:pt x="501648" y="2964180"/>
                    <a:pt x="504270" y="2975610"/>
                    <a:pt x="487662" y="3016250"/>
                  </a:cubicBezTo>
                  <a:cubicBezTo>
                    <a:pt x="473677" y="2983230"/>
                    <a:pt x="436965" y="3195320"/>
                    <a:pt x="466684" y="3192780"/>
                  </a:cubicBezTo>
                  <a:cubicBezTo>
                    <a:pt x="442209" y="3229610"/>
                    <a:pt x="489410" y="3208020"/>
                    <a:pt x="500773" y="3221990"/>
                  </a:cubicBezTo>
                  <a:cubicBezTo>
                    <a:pt x="490284" y="3248660"/>
                    <a:pt x="513885" y="3256280"/>
                    <a:pt x="516507" y="3284220"/>
                  </a:cubicBezTo>
                  <a:cubicBezTo>
                    <a:pt x="529619" y="3289300"/>
                    <a:pt x="554967" y="3262630"/>
                    <a:pt x="554093" y="3303270"/>
                  </a:cubicBezTo>
                  <a:cubicBezTo>
                    <a:pt x="528744" y="3307080"/>
                    <a:pt x="536611" y="3296920"/>
                    <a:pt x="519129" y="3322320"/>
                  </a:cubicBezTo>
                  <a:cubicBezTo>
                    <a:pt x="513011" y="3313430"/>
                    <a:pt x="499899" y="3304540"/>
                    <a:pt x="486788" y="3323590"/>
                  </a:cubicBezTo>
                  <a:cubicBezTo>
                    <a:pt x="496403" y="3350260"/>
                    <a:pt x="492907" y="3370580"/>
                    <a:pt x="491158" y="3392170"/>
                  </a:cubicBezTo>
                  <a:cubicBezTo>
                    <a:pt x="537485" y="3380740"/>
                    <a:pt x="505144" y="3403600"/>
                    <a:pt x="547974" y="3408680"/>
                  </a:cubicBezTo>
                  <a:cubicBezTo>
                    <a:pt x="561086" y="3431540"/>
                    <a:pt x="541856" y="3437890"/>
                    <a:pt x="539234" y="3453130"/>
                  </a:cubicBezTo>
                  <a:cubicBezTo>
                    <a:pt x="623147" y="3456940"/>
                    <a:pt x="666851" y="3507740"/>
                    <a:pt x="738527" y="3531870"/>
                  </a:cubicBezTo>
                  <a:cubicBezTo>
                    <a:pt x="738527" y="3554730"/>
                    <a:pt x="751638" y="3545840"/>
                    <a:pt x="753386" y="3563620"/>
                  </a:cubicBezTo>
                  <a:cubicBezTo>
                    <a:pt x="889745" y="3540760"/>
                    <a:pt x="979777" y="3562350"/>
                    <a:pt x="1137114" y="3492500"/>
                  </a:cubicBezTo>
                  <a:cubicBezTo>
                    <a:pt x="1117884" y="3467100"/>
                    <a:pt x="1063690" y="3487420"/>
                    <a:pt x="1053201" y="3474720"/>
                  </a:cubicBezTo>
                  <a:cubicBezTo>
                    <a:pt x="1159840" y="3409950"/>
                    <a:pt x="1290080" y="3387090"/>
                    <a:pt x="1417698" y="3350260"/>
                  </a:cubicBezTo>
                  <a:cubicBezTo>
                    <a:pt x="1540071" y="3315970"/>
                    <a:pt x="1660696" y="3327400"/>
                    <a:pt x="1781321" y="3249930"/>
                  </a:cubicBezTo>
                  <a:cubicBezTo>
                    <a:pt x="1810166" y="3266440"/>
                    <a:pt x="1832892" y="3234690"/>
                    <a:pt x="1859989" y="3223260"/>
                  </a:cubicBezTo>
                  <a:cubicBezTo>
                    <a:pt x="2001592" y="3161030"/>
                    <a:pt x="2181656" y="3111500"/>
                    <a:pt x="2321511" y="3094990"/>
                  </a:cubicBezTo>
                  <a:cubicBezTo>
                    <a:pt x="2345985" y="3092450"/>
                    <a:pt x="2373956" y="3072130"/>
                    <a:pt x="2385319" y="3060700"/>
                  </a:cubicBezTo>
                  <a:cubicBezTo>
                    <a:pt x="2430772" y="3070860"/>
                    <a:pt x="2509441" y="3027680"/>
                    <a:pt x="2550523" y="3011170"/>
                  </a:cubicBezTo>
                  <a:cubicBezTo>
                    <a:pt x="2548775" y="2999740"/>
                    <a:pt x="2541782" y="2987040"/>
                    <a:pt x="2549649" y="2980690"/>
                  </a:cubicBezTo>
                  <a:cubicBezTo>
                    <a:pt x="2606465" y="2961640"/>
                    <a:pt x="2686882" y="2941320"/>
                    <a:pt x="2739327" y="2895600"/>
                  </a:cubicBezTo>
                  <a:cubicBezTo>
                    <a:pt x="2732335" y="2890520"/>
                    <a:pt x="2717475" y="2904490"/>
                    <a:pt x="2716601" y="2884170"/>
                  </a:cubicBezTo>
                  <a:cubicBezTo>
                    <a:pt x="2766424" y="2866390"/>
                    <a:pt x="2827611" y="2858770"/>
                    <a:pt x="2874812" y="2830830"/>
                  </a:cubicBezTo>
                  <a:cubicBezTo>
                    <a:pt x="2865197" y="2828290"/>
                    <a:pt x="2854708" y="2828290"/>
                    <a:pt x="2845967" y="2821940"/>
                  </a:cubicBezTo>
                  <a:cubicBezTo>
                    <a:pt x="2904531" y="2757170"/>
                    <a:pt x="2929006" y="2725420"/>
                    <a:pt x="3009422" y="2711450"/>
                  </a:cubicBezTo>
                  <a:cubicBezTo>
                    <a:pt x="3003304" y="2673350"/>
                    <a:pt x="3021660" y="2649220"/>
                    <a:pt x="3062742" y="2635250"/>
                  </a:cubicBezTo>
                  <a:cubicBezTo>
                    <a:pt x="3074105" y="2612390"/>
                    <a:pt x="3039141" y="2621280"/>
                    <a:pt x="3052253" y="2593340"/>
                  </a:cubicBezTo>
                  <a:cubicBezTo>
                    <a:pt x="3198227" y="2565400"/>
                    <a:pt x="3238435" y="2374900"/>
                    <a:pt x="3305740" y="2268220"/>
                  </a:cubicBezTo>
                  <a:cubicBezTo>
                    <a:pt x="3308362" y="2264410"/>
                    <a:pt x="3319726" y="2254250"/>
                    <a:pt x="3321474" y="2251710"/>
                  </a:cubicBezTo>
                  <a:cubicBezTo>
                    <a:pt x="3414128" y="2170430"/>
                    <a:pt x="3528634" y="2159000"/>
                    <a:pt x="3599436" y="2047240"/>
                  </a:cubicBezTo>
                  <a:cubicBezTo>
                    <a:pt x="3626532" y="1962150"/>
                    <a:pt x="3698208" y="1854200"/>
                    <a:pt x="3618666" y="1784350"/>
                  </a:cubicBezTo>
                  <a:cubicBezTo>
                    <a:pt x="3627407" y="1766570"/>
                    <a:pt x="3623036" y="1742440"/>
                    <a:pt x="3614295" y="1715770"/>
                  </a:cubicBezTo>
                  <a:cubicBezTo>
                    <a:pt x="3578457" y="1729740"/>
                    <a:pt x="3413254" y="1682750"/>
                    <a:pt x="3376542" y="1661160"/>
                  </a:cubicBezTo>
                  <a:cubicBezTo>
                    <a:pt x="3384408" y="1634490"/>
                    <a:pt x="3367801" y="1607820"/>
                    <a:pt x="3372171" y="1592580"/>
                  </a:cubicBezTo>
                  <a:cubicBezTo>
                    <a:pt x="3406261" y="1590040"/>
                    <a:pt x="3415876" y="1570990"/>
                    <a:pt x="3435980" y="155956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-40295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875503" y="1028700"/>
            <a:ext cx="6627204" cy="8836272"/>
          </a:xfrm>
          <a:custGeom>
            <a:avLst/>
            <a:gdLst/>
            <a:ahLst/>
            <a:cxnLst/>
            <a:rect r="r" b="b" t="t" l="l"/>
            <a:pathLst>
              <a:path h="8836272" w="6627204">
                <a:moveTo>
                  <a:pt x="0" y="0"/>
                </a:moveTo>
                <a:lnTo>
                  <a:pt x="6627204" y="0"/>
                </a:lnTo>
                <a:lnTo>
                  <a:pt x="6627204" y="8836272"/>
                </a:lnTo>
                <a:lnTo>
                  <a:pt x="0" y="8836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523746" y="295275"/>
            <a:ext cx="6240977" cy="123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10075">
                <a:solidFill>
                  <a:srgbClr val="FFFFFF"/>
                </a:solidFill>
                <a:latin typeface="Was Prathueng"/>
                <a:ea typeface="Was Prathueng"/>
                <a:cs typeface="Was Prathueng"/>
                <a:sym typeface="Was Prathueng"/>
              </a:rPr>
              <a:t>Setup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DAGgggIi4Qw</dc:identifier>
  <dcterms:modified xsi:type="dcterms:W3CDTF">2011-08-01T06:04:30Z</dcterms:modified>
  <cp:revision>1</cp:revision>
  <dc:title>SPONGENT HASH</dc:title>
</cp:coreProperties>
</file>